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Telegraf" charset="1" panose="00000500000000000000"/>
      <p:regular r:id="rId22"/>
    </p:embeddedFont>
    <p:embeddedFont>
      <p:font typeface="Telegraf Bold" charset="1" panose="00000800000000000000"/>
      <p:regular r:id="rId23"/>
    </p:embeddedFont>
    <p:embeddedFont>
      <p:font typeface="Canva Sans" charset="1" panose="020B0503030501040103"/>
      <p:regular r:id="rId24"/>
    </p:embeddedFont>
    <p:embeddedFont>
      <p:font typeface="Canva Sans Bold" charset="1" panose="020B0803030501040103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sv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9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svg" Type="http://schemas.openxmlformats.org/officeDocument/2006/relationships/image"/><Relationship Id="rId4" Target="../media/image30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svg" Type="http://schemas.openxmlformats.org/officeDocument/2006/relationships/image"/><Relationship Id="rId4" Target="../media/image31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svg" Type="http://schemas.openxmlformats.org/officeDocument/2006/relationships/image"/><Relationship Id="rId4" Target="../media/image32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33.jpeg" Type="http://schemas.openxmlformats.org/officeDocument/2006/relationships/image"/><Relationship Id="rId6" Target="../media/image34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35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svg" Type="http://schemas.openxmlformats.org/officeDocument/2006/relationships/image"/><Relationship Id="rId4" Target="../media/image20.jpeg" Type="http://schemas.openxmlformats.org/officeDocument/2006/relationships/image"/><Relationship Id="rId5" Target="../media/image21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2.jpeg" Type="http://schemas.openxmlformats.org/officeDocument/2006/relationships/image"/><Relationship Id="rId4" Target="../media/image23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svg" Type="http://schemas.openxmlformats.org/officeDocument/2006/relationships/image"/><Relationship Id="rId4" Target="../media/image24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svg" Type="http://schemas.openxmlformats.org/officeDocument/2006/relationships/image"/><Relationship Id="rId4" Target="../media/image25.jpeg" Type="http://schemas.openxmlformats.org/officeDocument/2006/relationships/image"/><Relationship Id="rId5" Target="../media/image26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7.jpeg" Type="http://schemas.openxmlformats.org/officeDocument/2006/relationships/image"/><Relationship Id="rId4" Target="../media/image2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111" r="0" b="-10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79136">
            <a:off x="-3098569" y="-7869264"/>
            <a:ext cx="18355375" cy="14917914"/>
          </a:xfrm>
          <a:custGeom>
            <a:avLst/>
            <a:gdLst/>
            <a:ahLst/>
            <a:cxnLst/>
            <a:rect r="r" b="b" t="t" l="l"/>
            <a:pathLst>
              <a:path h="14917914" w="18355375">
                <a:moveTo>
                  <a:pt x="0" y="0"/>
                </a:moveTo>
                <a:lnTo>
                  <a:pt x="18355374" y="0"/>
                </a:lnTo>
                <a:lnTo>
                  <a:pt x="18355374" y="14917913"/>
                </a:lnTo>
                <a:lnTo>
                  <a:pt x="0" y="149179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79136">
            <a:off x="6702128" y="3382569"/>
            <a:ext cx="16497169" cy="13407699"/>
          </a:xfrm>
          <a:custGeom>
            <a:avLst/>
            <a:gdLst/>
            <a:ahLst/>
            <a:cxnLst/>
            <a:rect r="r" b="b" t="t" l="l"/>
            <a:pathLst>
              <a:path h="13407699" w="16497169">
                <a:moveTo>
                  <a:pt x="0" y="0"/>
                </a:moveTo>
                <a:lnTo>
                  <a:pt x="16497168" y="0"/>
                </a:lnTo>
                <a:lnTo>
                  <a:pt x="16497168" y="13407699"/>
                </a:lnTo>
                <a:lnTo>
                  <a:pt x="0" y="134076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46047" y="8876665"/>
            <a:ext cx="3792067" cy="320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F4E7E7"/>
                </a:solidFill>
                <a:latin typeface="Telegraf"/>
              </a:rPr>
              <a:t>Emmanuella Onos-Elenbalu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2991976"/>
            <a:ext cx="7103454" cy="4921860"/>
            <a:chOff x="0" y="0"/>
            <a:chExt cx="9471272" cy="65624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5518831"/>
              <a:ext cx="6844937" cy="161789"/>
            </a:xfrm>
            <a:custGeom>
              <a:avLst/>
              <a:gdLst/>
              <a:ahLst/>
              <a:cxnLst/>
              <a:rect r="r" b="b" t="t" l="l"/>
              <a:pathLst>
                <a:path h="161789" w="6844937">
                  <a:moveTo>
                    <a:pt x="0" y="0"/>
                  </a:moveTo>
                  <a:lnTo>
                    <a:pt x="6844937" y="0"/>
                  </a:lnTo>
                  <a:lnTo>
                    <a:pt x="6844937" y="161790"/>
                  </a:lnTo>
                  <a:lnTo>
                    <a:pt x="0" y="1617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0" y="6078857"/>
              <a:ext cx="9237840" cy="4836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88"/>
                </a:lnSpc>
              </a:pPr>
              <a:r>
                <a:rPr lang="en-US" sz="2134">
                  <a:solidFill>
                    <a:srgbClr val="F4E7E7"/>
                  </a:solidFill>
                  <a:latin typeface="Telegraf"/>
                </a:rPr>
                <a:t>Mentorness Data Analytics Internship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85725"/>
              <a:ext cx="9471272" cy="54331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244"/>
                </a:lnSpc>
              </a:pPr>
              <a:r>
                <a:rPr lang="en-US" sz="10244">
                  <a:solidFill>
                    <a:srgbClr val="F4E7E7"/>
                  </a:solidFill>
                  <a:latin typeface="Telegraf"/>
                </a:rPr>
                <a:t>CORONA VIRUS ANALYSIS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111" r="0" b="-10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2042381"/>
            <a:ext cx="15047389" cy="7215919"/>
          </a:xfrm>
          <a:custGeom>
            <a:avLst/>
            <a:gdLst/>
            <a:ahLst/>
            <a:cxnLst/>
            <a:rect r="r" b="b" t="t" l="l"/>
            <a:pathLst>
              <a:path h="7215919" w="15047389">
                <a:moveTo>
                  <a:pt x="0" y="0"/>
                </a:moveTo>
                <a:lnTo>
                  <a:pt x="15047389" y="0"/>
                </a:lnTo>
                <a:lnTo>
                  <a:pt x="15047389" y="7215919"/>
                </a:lnTo>
                <a:lnTo>
                  <a:pt x="0" y="72159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708" t="-4126" r="-4466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85937" y="699770"/>
            <a:ext cx="9963237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4" indent="-280672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4E7E7"/>
                </a:solidFill>
                <a:latin typeface="Canva Sans"/>
              </a:rPr>
              <a:t>Total number of confirmed, death, and recovered cases per month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7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03487">
            <a:off x="-10481890" y="3865004"/>
            <a:ext cx="14213674" cy="12843993"/>
          </a:xfrm>
          <a:custGeom>
            <a:avLst/>
            <a:gdLst/>
            <a:ahLst/>
            <a:cxnLst/>
            <a:rect r="r" b="b" t="t" l="l"/>
            <a:pathLst>
              <a:path h="12843993" w="14213674">
                <a:moveTo>
                  <a:pt x="0" y="0"/>
                </a:moveTo>
                <a:lnTo>
                  <a:pt x="14213674" y="0"/>
                </a:lnTo>
                <a:lnTo>
                  <a:pt x="14213674" y="12843992"/>
                </a:lnTo>
                <a:lnTo>
                  <a:pt x="0" y="128439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403487">
            <a:off x="9013234" y="-7637390"/>
            <a:ext cx="14213674" cy="12843993"/>
          </a:xfrm>
          <a:custGeom>
            <a:avLst/>
            <a:gdLst/>
            <a:ahLst/>
            <a:cxnLst/>
            <a:rect r="r" b="b" t="t" l="l"/>
            <a:pathLst>
              <a:path h="12843993" w="14213674">
                <a:moveTo>
                  <a:pt x="0" y="0"/>
                </a:moveTo>
                <a:lnTo>
                  <a:pt x="14213674" y="0"/>
                </a:lnTo>
                <a:lnTo>
                  <a:pt x="14213674" y="12843993"/>
                </a:lnTo>
                <a:lnTo>
                  <a:pt x="0" y="128439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1571310"/>
            <a:ext cx="14458320" cy="7467130"/>
          </a:xfrm>
          <a:custGeom>
            <a:avLst/>
            <a:gdLst/>
            <a:ahLst/>
            <a:cxnLst/>
            <a:rect r="r" b="b" t="t" l="l"/>
            <a:pathLst>
              <a:path h="7467130" w="14458320">
                <a:moveTo>
                  <a:pt x="0" y="0"/>
                </a:moveTo>
                <a:lnTo>
                  <a:pt x="14458320" y="0"/>
                </a:lnTo>
                <a:lnTo>
                  <a:pt x="14458320" y="7467130"/>
                </a:lnTo>
                <a:lnTo>
                  <a:pt x="0" y="74671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8521" r="-4586" b="-1361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458320" y="981075"/>
            <a:ext cx="3544263" cy="320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elegraf"/>
              </a:rPr>
              <a:t>Emmanuella Onos-Elenbalu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92385" y="699770"/>
            <a:ext cx="10914638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4" indent="-280672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Canva Sans"/>
              </a:rPr>
              <a:t>The spread of the virus in respect to confirmed cases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7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03487">
            <a:off x="-10481890" y="3865004"/>
            <a:ext cx="14213674" cy="12843993"/>
          </a:xfrm>
          <a:custGeom>
            <a:avLst/>
            <a:gdLst/>
            <a:ahLst/>
            <a:cxnLst/>
            <a:rect r="r" b="b" t="t" l="l"/>
            <a:pathLst>
              <a:path h="12843993" w="14213674">
                <a:moveTo>
                  <a:pt x="0" y="0"/>
                </a:moveTo>
                <a:lnTo>
                  <a:pt x="14213674" y="0"/>
                </a:lnTo>
                <a:lnTo>
                  <a:pt x="14213674" y="12843992"/>
                </a:lnTo>
                <a:lnTo>
                  <a:pt x="0" y="128439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403487">
            <a:off x="9013234" y="-7637390"/>
            <a:ext cx="14213674" cy="12843993"/>
          </a:xfrm>
          <a:custGeom>
            <a:avLst/>
            <a:gdLst/>
            <a:ahLst/>
            <a:cxnLst/>
            <a:rect r="r" b="b" t="t" l="l"/>
            <a:pathLst>
              <a:path h="12843993" w="14213674">
                <a:moveTo>
                  <a:pt x="0" y="0"/>
                </a:moveTo>
                <a:lnTo>
                  <a:pt x="14213674" y="0"/>
                </a:lnTo>
                <a:lnTo>
                  <a:pt x="14213674" y="12843993"/>
                </a:lnTo>
                <a:lnTo>
                  <a:pt x="0" y="128439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92385" y="1571310"/>
            <a:ext cx="12347914" cy="6356632"/>
          </a:xfrm>
          <a:custGeom>
            <a:avLst/>
            <a:gdLst/>
            <a:ahLst/>
            <a:cxnLst/>
            <a:rect r="r" b="b" t="t" l="l"/>
            <a:pathLst>
              <a:path h="6356632" w="12347914">
                <a:moveTo>
                  <a:pt x="0" y="0"/>
                </a:moveTo>
                <a:lnTo>
                  <a:pt x="12347914" y="0"/>
                </a:lnTo>
                <a:lnTo>
                  <a:pt x="12347914" y="6356633"/>
                </a:lnTo>
                <a:lnTo>
                  <a:pt x="0" y="63566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830" r="0" b="-383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458320" y="981075"/>
            <a:ext cx="3544263" cy="320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elegraf"/>
              </a:rPr>
              <a:t>Emmanuella Onos-Elenbalu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92385" y="699770"/>
            <a:ext cx="10914638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4" indent="-280672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Canva Sans"/>
              </a:rPr>
              <a:t>The spread of the virus in respect to death cases per month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7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03487">
            <a:off x="-10481890" y="3865004"/>
            <a:ext cx="14213674" cy="12843993"/>
          </a:xfrm>
          <a:custGeom>
            <a:avLst/>
            <a:gdLst/>
            <a:ahLst/>
            <a:cxnLst/>
            <a:rect r="r" b="b" t="t" l="l"/>
            <a:pathLst>
              <a:path h="12843993" w="14213674">
                <a:moveTo>
                  <a:pt x="0" y="0"/>
                </a:moveTo>
                <a:lnTo>
                  <a:pt x="14213674" y="0"/>
                </a:lnTo>
                <a:lnTo>
                  <a:pt x="14213674" y="12843992"/>
                </a:lnTo>
                <a:lnTo>
                  <a:pt x="0" y="128439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403487">
            <a:off x="9013234" y="-7637390"/>
            <a:ext cx="14213674" cy="12843993"/>
          </a:xfrm>
          <a:custGeom>
            <a:avLst/>
            <a:gdLst/>
            <a:ahLst/>
            <a:cxnLst/>
            <a:rect r="r" b="b" t="t" l="l"/>
            <a:pathLst>
              <a:path h="12843993" w="14213674">
                <a:moveTo>
                  <a:pt x="0" y="0"/>
                </a:moveTo>
                <a:lnTo>
                  <a:pt x="14213674" y="0"/>
                </a:lnTo>
                <a:lnTo>
                  <a:pt x="14213674" y="12843993"/>
                </a:lnTo>
                <a:lnTo>
                  <a:pt x="0" y="128439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84086" y="1776816"/>
            <a:ext cx="13874234" cy="7249385"/>
          </a:xfrm>
          <a:custGeom>
            <a:avLst/>
            <a:gdLst/>
            <a:ahLst/>
            <a:cxnLst/>
            <a:rect r="r" b="b" t="t" l="l"/>
            <a:pathLst>
              <a:path h="7249385" w="13874234">
                <a:moveTo>
                  <a:pt x="0" y="0"/>
                </a:moveTo>
                <a:lnTo>
                  <a:pt x="13874234" y="0"/>
                </a:lnTo>
                <a:lnTo>
                  <a:pt x="13874234" y="7249385"/>
                </a:lnTo>
                <a:lnTo>
                  <a:pt x="0" y="72493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205" r="0" b="-1205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458320" y="981075"/>
            <a:ext cx="3544263" cy="320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elegraf"/>
              </a:rPr>
              <a:t>Emmanuella Onos-Elenbalu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92385" y="699770"/>
            <a:ext cx="10914638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4" indent="-280672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Canva Sans"/>
              </a:rPr>
              <a:t>The spread of the virus in respect to recovered cases 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111" r="0" b="-10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62696">
            <a:off x="13798841" y="8537004"/>
            <a:ext cx="6920917" cy="4114800"/>
          </a:xfrm>
          <a:custGeom>
            <a:avLst/>
            <a:gdLst/>
            <a:ahLst/>
            <a:cxnLst/>
            <a:rect r="r" b="b" t="t" l="l"/>
            <a:pathLst>
              <a:path h="4114800" w="6920917">
                <a:moveTo>
                  <a:pt x="0" y="0"/>
                </a:moveTo>
                <a:lnTo>
                  <a:pt x="6920918" y="0"/>
                </a:lnTo>
                <a:lnTo>
                  <a:pt x="692091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1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829761">
            <a:off x="11519704" y="5427970"/>
            <a:ext cx="3775344" cy="2244614"/>
          </a:xfrm>
          <a:custGeom>
            <a:avLst/>
            <a:gdLst/>
            <a:ahLst/>
            <a:cxnLst/>
            <a:rect r="r" b="b" t="t" l="l"/>
            <a:pathLst>
              <a:path h="2244614" w="3775344">
                <a:moveTo>
                  <a:pt x="0" y="0"/>
                </a:moveTo>
                <a:lnTo>
                  <a:pt x="3775345" y="0"/>
                </a:lnTo>
                <a:lnTo>
                  <a:pt x="3775345" y="2244614"/>
                </a:lnTo>
                <a:lnTo>
                  <a:pt x="0" y="22446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948439">
            <a:off x="7817131" y="7815630"/>
            <a:ext cx="2653737" cy="1577767"/>
          </a:xfrm>
          <a:custGeom>
            <a:avLst/>
            <a:gdLst/>
            <a:ahLst/>
            <a:cxnLst/>
            <a:rect r="r" b="b" t="t" l="l"/>
            <a:pathLst>
              <a:path h="1577767" w="2653737">
                <a:moveTo>
                  <a:pt x="0" y="0"/>
                </a:moveTo>
                <a:lnTo>
                  <a:pt x="2653738" y="0"/>
                </a:lnTo>
                <a:lnTo>
                  <a:pt x="2653738" y="1577768"/>
                </a:lnTo>
                <a:lnTo>
                  <a:pt x="0" y="15777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097754" y="735585"/>
            <a:ext cx="10161546" cy="3821381"/>
          </a:xfrm>
          <a:custGeom>
            <a:avLst/>
            <a:gdLst/>
            <a:ahLst/>
            <a:cxnLst/>
            <a:rect r="r" b="b" t="t" l="l"/>
            <a:pathLst>
              <a:path h="3821381" w="10161546">
                <a:moveTo>
                  <a:pt x="0" y="0"/>
                </a:moveTo>
                <a:lnTo>
                  <a:pt x="10161546" y="0"/>
                </a:lnTo>
                <a:lnTo>
                  <a:pt x="10161546" y="3821381"/>
                </a:lnTo>
                <a:lnTo>
                  <a:pt x="0" y="38213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558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340256" y="5581659"/>
            <a:ext cx="9919044" cy="3804722"/>
          </a:xfrm>
          <a:custGeom>
            <a:avLst/>
            <a:gdLst/>
            <a:ahLst/>
            <a:cxnLst/>
            <a:rect r="r" b="b" t="t" l="l"/>
            <a:pathLst>
              <a:path h="3804722" w="9919044">
                <a:moveTo>
                  <a:pt x="0" y="0"/>
                </a:moveTo>
                <a:lnTo>
                  <a:pt x="9919044" y="0"/>
                </a:lnTo>
                <a:lnTo>
                  <a:pt x="9919044" y="3804722"/>
                </a:lnTo>
                <a:lnTo>
                  <a:pt x="0" y="38047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7814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81562" y="9897110"/>
            <a:ext cx="3709065" cy="320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F4E7E7"/>
                </a:solidFill>
                <a:latin typeface="Telegraf"/>
              </a:rPr>
              <a:t>Emmanuella Onos-Elenbalu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81562" y="287276"/>
            <a:ext cx="9963237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4" indent="-280672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4E7E7"/>
                </a:solidFill>
                <a:latin typeface="Canva Sans"/>
              </a:rPr>
              <a:t>The country having the highest number of confirmed cases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0" y="5086350"/>
            <a:ext cx="9963237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4" indent="-280672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4E7E7"/>
                </a:solidFill>
                <a:latin typeface="Canva Sans"/>
              </a:rPr>
              <a:t>The country having the lowest number of death cases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111" r="0" b="-10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62696">
            <a:off x="13798841" y="8537004"/>
            <a:ext cx="6920917" cy="4114800"/>
          </a:xfrm>
          <a:custGeom>
            <a:avLst/>
            <a:gdLst/>
            <a:ahLst/>
            <a:cxnLst/>
            <a:rect r="r" b="b" t="t" l="l"/>
            <a:pathLst>
              <a:path h="4114800" w="6920917">
                <a:moveTo>
                  <a:pt x="0" y="0"/>
                </a:moveTo>
                <a:lnTo>
                  <a:pt x="6920918" y="0"/>
                </a:lnTo>
                <a:lnTo>
                  <a:pt x="692091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1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829761">
            <a:off x="11519704" y="5427970"/>
            <a:ext cx="3775344" cy="2244614"/>
          </a:xfrm>
          <a:custGeom>
            <a:avLst/>
            <a:gdLst/>
            <a:ahLst/>
            <a:cxnLst/>
            <a:rect r="r" b="b" t="t" l="l"/>
            <a:pathLst>
              <a:path h="2244614" w="3775344">
                <a:moveTo>
                  <a:pt x="0" y="0"/>
                </a:moveTo>
                <a:lnTo>
                  <a:pt x="3775345" y="0"/>
                </a:lnTo>
                <a:lnTo>
                  <a:pt x="3775345" y="2244614"/>
                </a:lnTo>
                <a:lnTo>
                  <a:pt x="0" y="22446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948439">
            <a:off x="7817131" y="7815630"/>
            <a:ext cx="2653737" cy="1577767"/>
          </a:xfrm>
          <a:custGeom>
            <a:avLst/>
            <a:gdLst/>
            <a:ahLst/>
            <a:cxnLst/>
            <a:rect r="r" b="b" t="t" l="l"/>
            <a:pathLst>
              <a:path h="1577767" w="2653737">
                <a:moveTo>
                  <a:pt x="0" y="0"/>
                </a:moveTo>
                <a:lnTo>
                  <a:pt x="2653738" y="0"/>
                </a:lnTo>
                <a:lnTo>
                  <a:pt x="2653738" y="1577768"/>
                </a:lnTo>
                <a:lnTo>
                  <a:pt x="0" y="15777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714926" y="1236819"/>
            <a:ext cx="11475913" cy="5781551"/>
          </a:xfrm>
          <a:custGeom>
            <a:avLst/>
            <a:gdLst/>
            <a:ahLst/>
            <a:cxnLst/>
            <a:rect r="r" b="b" t="t" l="l"/>
            <a:pathLst>
              <a:path h="5781551" w="11475913">
                <a:moveTo>
                  <a:pt x="0" y="0"/>
                </a:moveTo>
                <a:lnTo>
                  <a:pt x="11475913" y="0"/>
                </a:lnTo>
                <a:lnTo>
                  <a:pt x="11475913" y="5781551"/>
                </a:lnTo>
                <a:lnTo>
                  <a:pt x="0" y="578155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7135" r="-5995" b="-2284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81562" y="9897110"/>
            <a:ext cx="3709065" cy="320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F4E7E7"/>
                </a:solidFill>
                <a:latin typeface="Telegraf"/>
              </a:rPr>
              <a:t>Emmanuella Onos-Elenbalu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81562" y="287276"/>
            <a:ext cx="9963237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4" indent="-280672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4E7E7"/>
                </a:solidFill>
                <a:latin typeface="Canva Sans"/>
              </a:rPr>
              <a:t>Top 5 countries with the highest recovered cases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7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0218280">
            <a:off x="-4846400" y="6018259"/>
            <a:ext cx="12499411" cy="9113207"/>
          </a:xfrm>
          <a:custGeom>
            <a:avLst/>
            <a:gdLst/>
            <a:ahLst/>
            <a:cxnLst/>
            <a:rect r="r" b="b" t="t" l="l"/>
            <a:pathLst>
              <a:path h="9113207" w="12499411">
                <a:moveTo>
                  <a:pt x="12499412" y="0"/>
                </a:moveTo>
                <a:lnTo>
                  <a:pt x="0" y="0"/>
                </a:lnTo>
                <a:lnTo>
                  <a:pt x="0" y="9113207"/>
                </a:lnTo>
                <a:lnTo>
                  <a:pt x="12499412" y="9113207"/>
                </a:lnTo>
                <a:lnTo>
                  <a:pt x="1249941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371909"/>
            <a:ext cx="7918961" cy="1304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>
                <a:solidFill>
                  <a:srgbClr val="000000"/>
                </a:solidFill>
                <a:latin typeface="Telegraf"/>
              </a:rPr>
              <a:t>Insights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8938260"/>
            <a:ext cx="3573994" cy="320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elegraf"/>
              </a:rPr>
              <a:t>Emmanuella Onos-Elenbalu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028700" y="4676834"/>
            <a:ext cx="6108425" cy="144381"/>
          </a:xfrm>
          <a:custGeom>
            <a:avLst/>
            <a:gdLst/>
            <a:ahLst/>
            <a:cxnLst/>
            <a:rect r="r" b="b" t="t" l="l"/>
            <a:pathLst>
              <a:path h="144381" w="6108425">
                <a:moveTo>
                  <a:pt x="6108425" y="0"/>
                </a:moveTo>
                <a:lnTo>
                  <a:pt x="0" y="0"/>
                </a:lnTo>
                <a:lnTo>
                  <a:pt x="0" y="144381"/>
                </a:lnTo>
                <a:lnTo>
                  <a:pt x="6108425" y="144381"/>
                </a:lnTo>
                <a:lnTo>
                  <a:pt x="6108425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720674" y="1174750"/>
            <a:ext cx="8180819" cy="8756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Canva Sans Bold"/>
              </a:rPr>
              <a:t>The U.S had the highest number of confirmed cases and the top 3 recovered cases </a:t>
            </a:r>
          </a:p>
          <a:p>
            <a:pPr algn="l">
              <a:lnSpc>
                <a:spcPts val="3500"/>
              </a:lnSpc>
            </a:pPr>
          </a:p>
          <a:p>
            <a:pPr algn="l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Canva Sans Bold"/>
              </a:rPr>
              <a:t>The Marshall Islands had the lowest number of death cases.</a:t>
            </a:r>
          </a:p>
          <a:p>
            <a:pPr algn="l">
              <a:lnSpc>
                <a:spcPts val="3500"/>
              </a:lnSpc>
            </a:pPr>
          </a:p>
          <a:p>
            <a:pPr algn="l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Canva Sans Bold"/>
              </a:rPr>
              <a:t>The total number of recovered cases per month was significantly higher than the total number of death cases.</a:t>
            </a:r>
          </a:p>
          <a:p>
            <a:pPr algn="l">
              <a:lnSpc>
                <a:spcPts val="3500"/>
              </a:lnSpc>
            </a:pPr>
          </a:p>
          <a:p>
            <a:pPr algn="l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Canva Sans Bold"/>
              </a:rPr>
              <a:t>The highest number of confirmed, death, and recovered cases peaked in April.</a:t>
            </a:r>
          </a:p>
          <a:p>
            <a:pPr algn="l">
              <a:lnSpc>
                <a:spcPts val="3500"/>
              </a:lnSpc>
            </a:pPr>
          </a:p>
          <a:p>
            <a:pPr algn="l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Canva Sans Bold"/>
              </a:rPr>
              <a:t>2020 had the highest number of confirmed and recovered cases while 2021 had the highest number of death cases.</a:t>
            </a:r>
          </a:p>
          <a:p>
            <a:pPr algn="l">
              <a:lnSpc>
                <a:spcPts val="3500"/>
              </a:lnSpc>
            </a:pPr>
          </a:p>
          <a:p>
            <a:pPr algn="l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Canva Sans Bold"/>
              </a:rPr>
              <a:t>Zero (0) is the most frequent value entered each month for confirmed, death, and recovered cases.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7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477311">
            <a:off x="-1749031" y="3690672"/>
            <a:ext cx="13943102" cy="12193877"/>
          </a:xfrm>
          <a:custGeom>
            <a:avLst/>
            <a:gdLst/>
            <a:ahLst/>
            <a:cxnLst/>
            <a:rect r="r" b="b" t="t" l="l"/>
            <a:pathLst>
              <a:path h="12193877" w="13943102">
                <a:moveTo>
                  <a:pt x="0" y="0"/>
                </a:moveTo>
                <a:lnTo>
                  <a:pt x="13943103" y="0"/>
                </a:lnTo>
                <a:lnTo>
                  <a:pt x="13943103" y="12193877"/>
                </a:lnTo>
                <a:lnTo>
                  <a:pt x="0" y="12193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9144000" y="1028700"/>
          <a:ext cx="8115300" cy="4267799"/>
        </p:xfrm>
        <a:graphic>
          <a:graphicData uri="http://schemas.openxmlformats.org/drawingml/2006/table">
            <a:tbl>
              <a:tblPr/>
              <a:tblGrid>
                <a:gridCol w="5867881"/>
                <a:gridCol w="2247419"/>
              </a:tblGrid>
              <a:tr h="851964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Overview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AD2727"/>
                          </a:solidFill>
                          <a:latin typeface="Telegraf Bold"/>
                        </a:rPr>
                        <a:t>3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55953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Dataset Description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AD2727"/>
                          </a:solidFill>
                          <a:latin typeface="Telegraf Bold"/>
                        </a:rPr>
                        <a:t>4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51964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Approach 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AD2727"/>
                          </a:solidFill>
                          <a:latin typeface="Telegraf Bold"/>
                        </a:rPr>
                        <a:t>5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51964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Analysis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AD2727"/>
                          </a:solidFill>
                          <a:latin typeface="Telegraf"/>
                        </a:rPr>
                        <a:t>7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55953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Insights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AD2727"/>
                          </a:solidFill>
                          <a:latin typeface="Telegraf"/>
                        </a:rPr>
                        <a:t>16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AutoShape 4" id="4"/>
          <p:cNvSpPr/>
          <p:nvPr/>
        </p:nvSpPr>
        <p:spPr>
          <a:xfrm rot="0">
            <a:off x="9144000" y="1004888"/>
            <a:ext cx="554581" cy="0"/>
          </a:xfrm>
          <a:prstGeom prst="line">
            <a:avLst/>
          </a:prstGeom>
          <a:ln cap="rnd" w="47625">
            <a:solidFill>
              <a:srgbClr val="F4474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0">
            <a:off x="9144000" y="1857657"/>
            <a:ext cx="554581" cy="0"/>
          </a:xfrm>
          <a:prstGeom prst="line">
            <a:avLst/>
          </a:prstGeom>
          <a:ln cap="rnd" w="47625">
            <a:solidFill>
              <a:srgbClr val="F4474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0">
            <a:off x="9144000" y="2710426"/>
            <a:ext cx="554581" cy="0"/>
          </a:xfrm>
          <a:prstGeom prst="line">
            <a:avLst/>
          </a:prstGeom>
          <a:ln cap="rnd" w="47625">
            <a:solidFill>
              <a:srgbClr val="F4474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0">
            <a:off x="9144000" y="3563195"/>
            <a:ext cx="554581" cy="0"/>
          </a:xfrm>
          <a:prstGeom prst="line">
            <a:avLst/>
          </a:prstGeom>
          <a:ln cap="rnd" w="47625">
            <a:solidFill>
              <a:srgbClr val="F4474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1028700" y="1028700"/>
            <a:ext cx="6910589" cy="1541032"/>
            <a:chOff x="0" y="0"/>
            <a:chExt cx="9214119" cy="2054709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66675"/>
              <a:ext cx="9214119" cy="1762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000"/>
                </a:lnSpc>
              </a:pPr>
              <a:r>
                <a:rPr lang="en-US" sz="9000">
                  <a:solidFill>
                    <a:srgbClr val="000000"/>
                  </a:solidFill>
                  <a:latin typeface="Telegraf"/>
                </a:rPr>
                <a:t>Contents</a:t>
              </a:r>
            </a:p>
          </p:txBody>
        </p:sp>
        <p:sp>
          <p:nvSpPr>
            <p:cNvPr name="Freeform 10" id="10"/>
            <p:cNvSpPr/>
            <p:nvPr/>
          </p:nvSpPr>
          <p:spPr>
            <a:xfrm flipH="true" flipV="false" rot="0">
              <a:off x="0" y="1924759"/>
              <a:ext cx="5497916" cy="129951"/>
            </a:xfrm>
            <a:custGeom>
              <a:avLst/>
              <a:gdLst/>
              <a:ahLst/>
              <a:cxnLst/>
              <a:rect r="r" b="b" t="t" l="l"/>
              <a:pathLst>
                <a:path h="129951" w="5497916">
                  <a:moveTo>
                    <a:pt x="5497916" y="0"/>
                  </a:moveTo>
                  <a:lnTo>
                    <a:pt x="0" y="0"/>
                  </a:lnTo>
                  <a:lnTo>
                    <a:pt x="0" y="129950"/>
                  </a:lnTo>
                  <a:lnTo>
                    <a:pt x="5497916" y="129950"/>
                  </a:lnTo>
                  <a:lnTo>
                    <a:pt x="5497916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AutoShape 11" id="11"/>
          <p:cNvSpPr/>
          <p:nvPr/>
        </p:nvSpPr>
        <p:spPr>
          <a:xfrm rot="0">
            <a:off x="9144000" y="4415964"/>
            <a:ext cx="554581" cy="0"/>
          </a:xfrm>
          <a:prstGeom prst="line">
            <a:avLst/>
          </a:prstGeom>
          <a:ln cap="rnd" w="47625">
            <a:solidFill>
              <a:srgbClr val="F4474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rot="0">
            <a:off x="9144000" y="5268733"/>
            <a:ext cx="554581" cy="0"/>
          </a:xfrm>
          <a:prstGeom prst="line">
            <a:avLst/>
          </a:prstGeom>
          <a:ln cap="rnd" w="47625">
            <a:solidFill>
              <a:srgbClr val="F44747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111" r="0" b="-10111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1028700" y="2812578"/>
          <a:ext cx="7574579" cy="5483460"/>
        </p:xfrm>
        <a:graphic>
          <a:graphicData uri="http://schemas.openxmlformats.org/drawingml/2006/table">
            <a:tbl>
              <a:tblPr/>
              <a:tblGrid>
                <a:gridCol w="114300"/>
                <a:gridCol w="7460279"/>
              </a:tblGrid>
              <a:tr h="489239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D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4E7E7"/>
                          </a:solidFill>
                          <a:latin typeface="Telegraf"/>
                        </a:rPr>
                        <a:t>The Corona Virus pandemic had a significant impact on public health and created an urgent need for data-driven insights to understand the spread of the virus. </a:t>
                      </a:r>
                      <a:endParaRPr lang="en-US" sz="1100"/>
                    </a:p>
                    <a:p>
                      <a:pPr algn="l">
                        <a:lnSpc>
                          <a:spcPts val="3079"/>
                        </a:lnSpc>
                      </a:pPr>
                    </a:p>
                    <a:p>
                      <a:pPr algn="l">
                        <a:lnSpc>
                          <a:spcPts val="3079"/>
                        </a:lnSpc>
                      </a:pPr>
                      <a:r>
                        <a:rPr lang="en-US" sz="2199">
                          <a:solidFill>
                            <a:srgbClr val="F4E7E7"/>
                          </a:solidFill>
                          <a:latin typeface="Telegraf"/>
                        </a:rPr>
                        <a:t>This project analysis 78,000+ records of corona virus entries between 2020 and 2021</a:t>
                      </a:r>
                    </a:p>
                  </a:txBody>
                  <a:tcPr marL="0" marR="0" marT="0" marB="0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D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9106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D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D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4" id="4"/>
          <p:cNvSpPr/>
          <p:nvPr/>
        </p:nvSpPr>
        <p:spPr>
          <a:xfrm flipH="false" flipV="false" rot="-462696">
            <a:off x="13798841" y="8537004"/>
            <a:ext cx="6920917" cy="4114800"/>
          </a:xfrm>
          <a:custGeom>
            <a:avLst/>
            <a:gdLst/>
            <a:ahLst/>
            <a:cxnLst/>
            <a:rect r="r" b="b" t="t" l="l"/>
            <a:pathLst>
              <a:path h="4114800" w="6920917">
                <a:moveTo>
                  <a:pt x="0" y="0"/>
                </a:moveTo>
                <a:lnTo>
                  <a:pt x="6920918" y="0"/>
                </a:lnTo>
                <a:lnTo>
                  <a:pt x="692091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1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603279" y="1095375"/>
            <a:ext cx="7526232" cy="1304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000"/>
              </a:lnSpc>
            </a:pPr>
            <a:r>
              <a:rPr lang="en-US" sz="9000">
                <a:solidFill>
                  <a:srgbClr val="FFFFFF"/>
                </a:solidFill>
                <a:latin typeface="Telegraf"/>
              </a:rPr>
              <a:t>Overview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829761">
            <a:off x="11519704" y="5427970"/>
            <a:ext cx="3775344" cy="2244614"/>
          </a:xfrm>
          <a:custGeom>
            <a:avLst/>
            <a:gdLst/>
            <a:ahLst/>
            <a:cxnLst/>
            <a:rect r="r" b="b" t="t" l="l"/>
            <a:pathLst>
              <a:path h="2244614" w="3775344">
                <a:moveTo>
                  <a:pt x="0" y="0"/>
                </a:moveTo>
                <a:lnTo>
                  <a:pt x="3775345" y="0"/>
                </a:lnTo>
                <a:lnTo>
                  <a:pt x="3775345" y="2244614"/>
                </a:lnTo>
                <a:lnTo>
                  <a:pt x="0" y="22446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948439">
            <a:off x="7817131" y="7815630"/>
            <a:ext cx="2653737" cy="1577767"/>
          </a:xfrm>
          <a:custGeom>
            <a:avLst/>
            <a:gdLst/>
            <a:ahLst/>
            <a:cxnLst/>
            <a:rect r="r" b="b" t="t" l="l"/>
            <a:pathLst>
              <a:path h="1577767" w="2653737">
                <a:moveTo>
                  <a:pt x="0" y="0"/>
                </a:moveTo>
                <a:lnTo>
                  <a:pt x="2653738" y="0"/>
                </a:lnTo>
                <a:lnTo>
                  <a:pt x="2653738" y="1577768"/>
                </a:lnTo>
                <a:lnTo>
                  <a:pt x="0" y="15777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>
            <a:off x="1028700" y="2788765"/>
            <a:ext cx="1089744" cy="23813"/>
          </a:xfrm>
          <a:prstGeom prst="line">
            <a:avLst/>
          </a:prstGeom>
          <a:ln cap="rnd" w="47625">
            <a:solidFill>
              <a:srgbClr val="F4474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flipV="true">
            <a:off x="1028700" y="4296792"/>
            <a:ext cx="554581" cy="356776"/>
          </a:xfrm>
          <a:prstGeom prst="line">
            <a:avLst/>
          </a:prstGeom>
          <a:ln cap="rnd" w="47625">
            <a:solidFill>
              <a:srgbClr val="F44747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7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0218280">
            <a:off x="-4846400" y="6018259"/>
            <a:ext cx="12499411" cy="9113207"/>
          </a:xfrm>
          <a:custGeom>
            <a:avLst/>
            <a:gdLst/>
            <a:ahLst/>
            <a:cxnLst/>
            <a:rect r="r" b="b" t="t" l="l"/>
            <a:pathLst>
              <a:path h="9113207" w="12499411">
                <a:moveTo>
                  <a:pt x="12499412" y="0"/>
                </a:moveTo>
                <a:lnTo>
                  <a:pt x="0" y="0"/>
                </a:lnTo>
                <a:lnTo>
                  <a:pt x="0" y="9113207"/>
                </a:lnTo>
                <a:lnTo>
                  <a:pt x="12499412" y="9113207"/>
                </a:lnTo>
                <a:lnTo>
                  <a:pt x="1249941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800409"/>
            <a:ext cx="7918961" cy="244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>
                <a:solidFill>
                  <a:srgbClr val="000000"/>
                </a:solidFill>
                <a:latin typeface="Telegraf"/>
              </a:rPr>
              <a:t>Dataset Description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234239" y="1867898"/>
            <a:ext cx="6025061" cy="6259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Telegraf Bold"/>
              </a:rPr>
              <a:t>The dataset is made up of 8 fields;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Telegraf Bold"/>
              </a:rPr>
              <a:t>Province:</a:t>
            </a:r>
            <a:r>
              <a:rPr lang="en-US" sz="2200">
                <a:solidFill>
                  <a:srgbClr val="000000"/>
                </a:solidFill>
                <a:latin typeface="Telegraf"/>
              </a:rPr>
              <a:t> The geographic subdivision within a country.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Telegraf Bold"/>
              </a:rPr>
              <a:t>Country:</a:t>
            </a:r>
            <a:r>
              <a:rPr lang="en-US" sz="2200">
                <a:solidFill>
                  <a:srgbClr val="000000"/>
                </a:solidFill>
                <a:latin typeface="Telegraf"/>
              </a:rPr>
              <a:t> The geographic entity where the data is recorded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Telegraf Bold"/>
              </a:rPr>
              <a:t>Latitude:</a:t>
            </a:r>
            <a:r>
              <a:rPr lang="en-US" sz="2200">
                <a:solidFill>
                  <a:srgbClr val="000000"/>
                </a:solidFill>
                <a:latin typeface="Telegraf"/>
              </a:rPr>
              <a:t> North-South position on the Earth's surface.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Telegraf Bold"/>
              </a:rPr>
              <a:t>Longitude:</a:t>
            </a:r>
            <a:r>
              <a:rPr lang="en-US" sz="2200">
                <a:solidFill>
                  <a:srgbClr val="000000"/>
                </a:solidFill>
                <a:latin typeface="Telegraf"/>
              </a:rPr>
              <a:t> East-West position on the Earth's surface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Telegraf Bold"/>
              </a:rPr>
              <a:t>Date:</a:t>
            </a:r>
            <a:r>
              <a:rPr lang="en-US" sz="2200">
                <a:solidFill>
                  <a:srgbClr val="000000"/>
                </a:solidFill>
                <a:latin typeface="Telegraf"/>
              </a:rPr>
              <a:t> In mmm-ddd-yyy format.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Telegraf Bold"/>
              </a:rPr>
              <a:t>Confirmed:</a:t>
            </a:r>
            <a:r>
              <a:rPr lang="en-US" sz="2200">
                <a:solidFill>
                  <a:srgbClr val="000000"/>
                </a:solidFill>
                <a:latin typeface="Telegraf"/>
              </a:rPr>
              <a:t> Number of diagnosed corona virus cases.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Telegraf Bold"/>
              </a:rPr>
              <a:t>Death:</a:t>
            </a:r>
            <a:r>
              <a:rPr lang="en-US" sz="2200">
                <a:solidFill>
                  <a:srgbClr val="000000"/>
                </a:solidFill>
                <a:latin typeface="Telegraf"/>
              </a:rPr>
              <a:t> Number of corona virus related deaths.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Telegraf Bold"/>
              </a:rPr>
              <a:t>Recovered:</a:t>
            </a:r>
            <a:r>
              <a:rPr lang="en-US" sz="2200">
                <a:solidFill>
                  <a:srgbClr val="000000"/>
                </a:solidFill>
                <a:latin typeface="Telegraf"/>
              </a:rPr>
              <a:t> Number of recovered corona virus cases.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0256561" y="1787328"/>
            <a:ext cx="691737" cy="946406"/>
          </a:xfrm>
          <a:custGeom>
            <a:avLst/>
            <a:gdLst/>
            <a:ahLst/>
            <a:cxnLst/>
            <a:rect r="r" b="b" t="t" l="l"/>
            <a:pathLst>
              <a:path h="946406" w="691737">
                <a:moveTo>
                  <a:pt x="0" y="0"/>
                </a:moveTo>
                <a:lnTo>
                  <a:pt x="691737" y="0"/>
                </a:lnTo>
                <a:lnTo>
                  <a:pt x="691737" y="946406"/>
                </a:lnTo>
                <a:lnTo>
                  <a:pt x="0" y="9464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8938260"/>
            <a:ext cx="3722651" cy="320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elegraf"/>
              </a:rPr>
              <a:t>Emmanuella Onos-Elenbalu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0">
            <a:off x="1028700" y="5232882"/>
            <a:ext cx="6762149" cy="159833"/>
          </a:xfrm>
          <a:custGeom>
            <a:avLst/>
            <a:gdLst/>
            <a:ahLst/>
            <a:cxnLst/>
            <a:rect r="r" b="b" t="t" l="l"/>
            <a:pathLst>
              <a:path h="159833" w="6762149">
                <a:moveTo>
                  <a:pt x="6762149" y="0"/>
                </a:moveTo>
                <a:lnTo>
                  <a:pt x="0" y="0"/>
                </a:lnTo>
                <a:lnTo>
                  <a:pt x="0" y="159833"/>
                </a:lnTo>
                <a:lnTo>
                  <a:pt x="6762149" y="159833"/>
                </a:lnTo>
                <a:lnTo>
                  <a:pt x="676214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7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03487">
            <a:off x="-10481890" y="3865004"/>
            <a:ext cx="14213674" cy="12843993"/>
          </a:xfrm>
          <a:custGeom>
            <a:avLst/>
            <a:gdLst/>
            <a:ahLst/>
            <a:cxnLst/>
            <a:rect r="r" b="b" t="t" l="l"/>
            <a:pathLst>
              <a:path h="12843993" w="14213674">
                <a:moveTo>
                  <a:pt x="0" y="0"/>
                </a:moveTo>
                <a:lnTo>
                  <a:pt x="14213674" y="0"/>
                </a:lnTo>
                <a:lnTo>
                  <a:pt x="14213674" y="12843992"/>
                </a:lnTo>
                <a:lnTo>
                  <a:pt x="0" y="128439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403487">
            <a:off x="9013234" y="-7637390"/>
            <a:ext cx="14213674" cy="12843993"/>
          </a:xfrm>
          <a:custGeom>
            <a:avLst/>
            <a:gdLst/>
            <a:ahLst/>
            <a:cxnLst/>
            <a:rect r="r" b="b" t="t" l="l"/>
            <a:pathLst>
              <a:path h="12843993" w="14213674">
                <a:moveTo>
                  <a:pt x="0" y="0"/>
                </a:moveTo>
                <a:lnTo>
                  <a:pt x="14213674" y="0"/>
                </a:lnTo>
                <a:lnTo>
                  <a:pt x="14213674" y="12843993"/>
                </a:lnTo>
                <a:lnTo>
                  <a:pt x="0" y="128439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33509" y="3136816"/>
            <a:ext cx="10527591" cy="3071325"/>
          </a:xfrm>
          <a:custGeom>
            <a:avLst/>
            <a:gdLst/>
            <a:ahLst/>
            <a:cxnLst/>
            <a:rect r="r" b="b" t="t" l="l"/>
            <a:pathLst>
              <a:path h="3071325" w="10527591">
                <a:moveTo>
                  <a:pt x="0" y="0"/>
                </a:moveTo>
                <a:lnTo>
                  <a:pt x="10527590" y="0"/>
                </a:lnTo>
                <a:lnTo>
                  <a:pt x="10527590" y="3071325"/>
                </a:lnTo>
                <a:lnTo>
                  <a:pt x="0" y="30713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8712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611019" y="6493891"/>
            <a:ext cx="9509052" cy="3682397"/>
          </a:xfrm>
          <a:custGeom>
            <a:avLst/>
            <a:gdLst/>
            <a:ahLst/>
            <a:cxnLst/>
            <a:rect r="r" b="b" t="t" l="l"/>
            <a:pathLst>
              <a:path h="3682397" w="9509052">
                <a:moveTo>
                  <a:pt x="0" y="0"/>
                </a:moveTo>
                <a:lnTo>
                  <a:pt x="9509052" y="0"/>
                </a:lnTo>
                <a:lnTo>
                  <a:pt x="9509052" y="3682397"/>
                </a:lnTo>
                <a:lnTo>
                  <a:pt x="0" y="368239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3071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239106" y="409575"/>
            <a:ext cx="6916396" cy="1304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000"/>
              </a:lnSpc>
            </a:pPr>
            <a:r>
              <a:rPr lang="en-US" sz="9000">
                <a:solidFill>
                  <a:srgbClr val="000000"/>
                </a:solidFill>
                <a:latin typeface="Telegraf"/>
              </a:rPr>
              <a:t>Approach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0" y="1945557"/>
            <a:ext cx="8922641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4" indent="-280672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Canva Sans"/>
              </a:rPr>
              <a:t>After the data was imported, the first step was to check for NULL values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327624" y="4237990"/>
            <a:ext cx="6960376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Canva Sans Bold"/>
              </a:rPr>
              <a:t>No NULL values was found.</a:t>
            </a:r>
            <a:r>
              <a:rPr lang="en-US" sz="2500">
                <a:solidFill>
                  <a:srgbClr val="000000"/>
                </a:solidFill>
                <a:latin typeface="Canva Sans"/>
              </a:rPr>
              <a:t>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0" y="6436741"/>
            <a:ext cx="8922641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4" indent="-280672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Canva Sans"/>
              </a:rPr>
              <a:t>Next, I checked the row numbers.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111" r="0" b="-10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974365" y="1207088"/>
            <a:ext cx="9992697" cy="3340478"/>
          </a:xfrm>
          <a:custGeom>
            <a:avLst/>
            <a:gdLst/>
            <a:ahLst/>
            <a:cxnLst/>
            <a:rect r="r" b="b" t="t" l="l"/>
            <a:pathLst>
              <a:path h="3340478" w="9992697">
                <a:moveTo>
                  <a:pt x="0" y="0"/>
                </a:moveTo>
                <a:lnTo>
                  <a:pt x="9992697" y="0"/>
                </a:lnTo>
                <a:lnTo>
                  <a:pt x="9992697" y="3340478"/>
                </a:lnTo>
                <a:lnTo>
                  <a:pt x="0" y="33404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90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192104" y="6103055"/>
            <a:ext cx="13557218" cy="3609921"/>
          </a:xfrm>
          <a:custGeom>
            <a:avLst/>
            <a:gdLst/>
            <a:ahLst/>
            <a:cxnLst/>
            <a:rect r="r" b="b" t="t" l="l"/>
            <a:pathLst>
              <a:path h="3609921" w="13557218">
                <a:moveTo>
                  <a:pt x="0" y="0"/>
                </a:moveTo>
                <a:lnTo>
                  <a:pt x="13557218" y="0"/>
                </a:lnTo>
                <a:lnTo>
                  <a:pt x="13557218" y="3609922"/>
                </a:lnTo>
                <a:lnTo>
                  <a:pt x="0" y="36099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865" t="0" r="-18963" b="-1151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33537" y="547370"/>
            <a:ext cx="8922641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4" indent="-280672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4E7E7"/>
                </a:solidFill>
                <a:latin typeface="Canva Sans"/>
              </a:rPr>
              <a:t>Confirmed the start and end date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1359" y="5445196"/>
            <a:ext cx="8922641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4" indent="-280672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4E7E7"/>
                </a:solidFill>
                <a:latin typeface="Canva Sans"/>
              </a:rPr>
              <a:t>Check the number of months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7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03487">
            <a:off x="-10481890" y="3865004"/>
            <a:ext cx="14213674" cy="12843993"/>
          </a:xfrm>
          <a:custGeom>
            <a:avLst/>
            <a:gdLst/>
            <a:ahLst/>
            <a:cxnLst/>
            <a:rect r="r" b="b" t="t" l="l"/>
            <a:pathLst>
              <a:path h="12843993" w="14213674">
                <a:moveTo>
                  <a:pt x="0" y="0"/>
                </a:moveTo>
                <a:lnTo>
                  <a:pt x="14213674" y="0"/>
                </a:lnTo>
                <a:lnTo>
                  <a:pt x="14213674" y="12843992"/>
                </a:lnTo>
                <a:lnTo>
                  <a:pt x="0" y="128439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403487">
            <a:off x="9013234" y="-7637390"/>
            <a:ext cx="14213674" cy="12843993"/>
          </a:xfrm>
          <a:custGeom>
            <a:avLst/>
            <a:gdLst/>
            <a:ahLst/>
            <a:cxnLst/>
            <a:rect r="r" b="b" t="t" l="l"/>
            <a:pathLst>
              <a:path h="12843993" w="14213674">
                <a:moveTo>
                  <a:pt x="0" y="0"/>
                </a:moveTo>
                <a:lnTo>
                  <a:pt x="14213674" y="0"/>
                </a:lnTo>
                <a:lnTo>
                  <a:pt x="14213674" y="12843993"/>
                </a:lnTo>
                <a:lnTo>
                  <a:pt x="0" y="128439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12084" y="2854591"/>
            <a:ext cx="16094494" cy="7432409"/>
          </a:xfrm>
          <a:custGeom>
            <a:avLst/>
            <a:gdLst/>
            <a:ahLst/>
            <a:cxnLst/>
            <a:rect r="r" b="b" t="t" l="l"/>
            <a:pathLst>
              <a:path h="7432409" w="16094494">
                <a:moveTo>
                  <a:pt x="0" y="0"/>
                </a:moveTo>
                <a:lnTo>
                  <a:pt x="16094494" y="0"/>
                </a:lnTo>
                <a:lnTo>
                  <a:pt x="16094494" y="7432409"/>
                </a:lnTo>
                <a:lnTo>
                  <a:pt x="0" y="743240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500" r="-3684" b="-50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66675"/>
            <a:ext cx="6916396" cy="1304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000"/>
              </a:lnSpc>
            </a:pPr>
            <a:r>
              <a:rPr lang="en-US" sz="9000">
                <a:solidFill>
                  <a:srgbClr val="000000"/>
                </a:solidFill>
                <a:latin typeface="Telegraf"/>
              </a:rPr>
              <a:t>Analysis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458320" y="981075"/>
            <a:ext cx="3603726" cy="320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elegraf"/>
              </a:rPr>
              <a:t>Emmanuella Onos-Eelnbalu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5577" y="2007947"/>
            <a:ext cx="10914638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4" indent="-280672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Canva Sans"/>
              </a:rPr>
              <a:t>The monthly average for confirmed, death, and recovered cases.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7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03487">
            <a:off x="-10481890" y="3865004"/>
            <a:ext cx="14213674" cy="12843993"/>
          </a:xfrm>
          <a:custGeom>
            <a:avLst/>
            <a:gdLst/>
            <a:ahLst/>
            <a:cxnLst/>
            <a:rect r="r" b="b" t="t" l="l"/>
            <a:pathLst>
              <a:path h="12843993" w="14213674">
                <a:moveTo>
                  <a:pt x="0" y="0"/>
                </a:moveTo>
                <a:lnTo>
                  <a:pt x="14213674" y="0"/>
                </a:lnTo>
                <a:lnTo>
                  <a:pt x="14213674" y="12843992"/>
                </a:lnTo>
                <a:lnTo>
                  <a:pt x="0" y="128439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403487">
            <a:off x="9013234" y="-7637390"/>
            <a:ext cx="14213674" cy="12843993"/>
          </a:xfrm>
          <a:custGeom>
            <a:avLst/>
            <a:gdLst/>
            <a:ahLst/>
            <a:cxnLst/>
            <a:rect r="r" b="b" t="t" l="l"/>
            <a:pathLst>
              <a:path h="12843993" w="14213674">
                <a:moveTo>
                  <a:pt x="0" y="0"/>
                </a:moveTo>
                <a:lnTo>
                  <a:pt x="14213674" y="0"/>
                </a:lnTo>
                <a:lnTo>
                  <a:pt x="14213674" y="12843993"/>
                </a:lnTo>
                <a:lnTo>
                  <a:pt x="0" y="128439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1974496"/>
            <a:ext cx="8340188" cy="6898733"/>
          </a:xfrm>
          <a:custGeom>
            <a:avLst/>
            <a:gdLst/>
            <a:ahLst/>
            <a:cxnLst/>
            <a:rect r="r" b="b" t="t" l="l"/>
            <a:pathLst>
              <a:path h="6898733" w="8340188">
                <a:moveTo>
                  <a:pt x="0" y="0"/>
                </a:moveTo>
                <a:lnTo>
                  <a:pt x="8340188" y="0"/>
                </a:lnTo>
                <a:lnTo>
                  <a:pt x="8340188" y="6898733"/>
                </a:lnTo>
                <a:lnTo>
                  <a:pt x="0" y="68987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553" r="-34073" b="-553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752157" y="2152884"/>
            <a:ext cx="9324224" cy="6720345"/>
          </a:xfrm>
          <a:custGeom>
            <a:avLst/>
            <a:gdLst/>
            <a:ahLst/>
            <a:cxnLst/>
            <a:rect r="r" b="b" t="t" l="l"/>
            <a:pathLst>
              <a:path h="6720345" w="9324224">
                <a:moveTo>
                  <a:pt x="0" y="0"/>
                </a:moveTo>
                <a:lnTo>
                  <a:pt x="9324224" y="0"/>
                </a:lnTo>
                <a:lnTo>
                  <a:pt x="9324224" y="6720345"/>
                </a:lnTo>
                <a:lnTo>
                  <a:pt x="0" y="67203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31" t="-2843" r="-9239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39985" y="547370"/>
            <a:ext cx="10914638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4" indent="-280672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Canva Sans"/>
              </a:rPr>
              <a:t>Most frequent value for confirmed, death, and recovered cases each month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111" r="0" b="-10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645382" y="1476812"/>
            <a:ext cx="14007584" cy="3666688"/>
          </a:xfrm>
          <a:custGeom>
            <a:avLst/>
            <a:gdLst/>
            <a:ahLst/>
            <a:cxnLst/>
            <a:rect r="r" b="b" t="t" l="l"/>
            <a:pathLst>
              <a:path h="3666688" w="14007584">
                <a:moveTo>
                  <a:pt x="0" y="0"/>
                </a:moveTo>
                <a:lnTo>
                  <a:pt x="14007584" y="0"/>
                </a:lnTo>
                <a:lnTo>
                  <a:pt x="14007584" y="3666688"/>
                </a:lnTo>
                <a:lnTo>
                  <a:pt x="0" y="36666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747" t="0" r="-22829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645382" y="6603881"/>
            <a:ext cx="14254649" cy="3457164"/>
          </a:xfrm>
          <a:custGeom>
            <a:avLst/>
            <a:gdLst/>
            <a:ahLst/>
            <a:cxnLst/>
            <a:rect r="r" b="b" t="t" l="l"/>
            <a:pathLst>
              <a:path h="3457164" w="14254649">
                <a:moveTo>
                  <a:pt x="0" y="0"/>
                </a:moveTo>
                <a:lnTo>
                  <a:pt x="14254649" y="0"/>
                </a:lnTo>
                <a:lnTo>
                  <a:pt x="14254649" y="3457164"/>
                </a:lnTo>
                <a:lnTo>
                  <a:pt x="0" y="34571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795" t="-3613" r="-12702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85937" y="699770"/>
            <a:ext cx="9963237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4" indent="-280672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4E7E7"/>
                </a:solidFill>
                <a:latin typeface="Canva Sans"/>
              </a:rPr>
              <a:t>Minimum values for confirmed, death, and recovered per year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3443" y="5698372"/>
            <a:ext cx="9963237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4" indent="-280672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4E7E7"/>
                </a:solidFill>
                <a:latin typeface="Canva Sans"/>
              </a:rPr>
              <a:t>Maximum values for confirmed, death, and recovered per year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DAGHMKPWANk</dc:identifier>
  <dcterms:modified xsi:type="dcterms:W3CDTF">2011-08-01T06:04:30Z</dcterms:modified>
  <cp:revision>1</cp:revision>
  <dc:title>CoRONA VIRUS ANALYSIS</dc:title>
</cp:coreProperties>
</file>

<file path=docProps/thumbnail.jpeg>
</file>